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9"/>
  </p:notesMasterIdLst>
  <p:sldIdLst>
    <p:sldId id="256" r:id="rId2"/>
    <p:sldId id="257" r:id="rId3"/>
    <p:sldId id="258" r:id="rId4"/>
    <p:sldId id="273" r:id="rId5"/>
    <p:sldId id="272" r:id="rId6"/>
    <p:sldId id="264" r:id="rId7"/>
    <p:sldId id="265" r:id="rId8"/>
    <p:sldId id="270" r:id="rId9"/>
    <p:sldId id="271" r:id="rId10"/>
    <p:sldId id="259" r:id="rId11"/>
    <p:sldId id="260" r:id="rId12"/>
    <p:sldId id="261" r:id="rId13"/>
    <p:sldId id="262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58FAEB-BF69-4350-9756-58594DBF7F7B}" v="6" dt="2023-10-24T15:05:59.9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4" autoAdjust="0"/>
    <p:restoredTop sz="86405" autoAdjust="0"/>
  </p:normalViewPr>
  <p:slideViewPr>
    <p:cSldViewPr>
      <p:cViewPr varScale="1">
        <p:scale>
          <a:sx n="71" d="100"/>
          <a:sy n="71" d="100"/>
        </p:scale>
        <p:origin x="120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anfranco Porcelli" userId="a8663b2cd5024bb9" providerId="LiveId" clId="{C7650295-EB11-49B2-98A2-A910F9542B73}"/>
    <pc:docChg chg="addSld delSld modSld sldOrd">
      <pc:chgData name="Gianfranco Porcelli" userId="a8663b2cd5024bb9" providerId="LiveId" clId="{C7650295-EB11-49B2-98A2-A910F9542B73}" dt="2023-10-17T21:14:41.342" v="93"/>
      <pc:docMkLst>
        <pc:docMk/>
      </pc:docMkLst>
      <pc:sldChg chg="addSp delSp modSp mod">
        <pc:chgData name="Gianfranco Porcelli" userId="a8663b2cd5024bb9" providerId="LiveId" clId="{C7650295-EB11-49B2-98A2-A910F9542B73}" dt="2023-10-17T21:14:41.342" v="93"/>
        <pc:sldMkLst>
          <pc:docMk/>
          <pc:sldMk cId="0" sldId="256"/>
        </pc:sldMkLst>
        <pc:spChg chg="add del mod">
          <ac:chgData name="Gianfranco Porcelli" userId="a8663b2cd5024bb9" providerId="LiveId" clId="{C7650295-EB11-49B2-98A2-A910F9542B73}" dt="2023-10-17T21:14:41.342" v="93"/>
          <ac:spMkLst>
            <pc:docMk/>
            <pc:sldMk cId="0" sldId="256"/>
            <ac:spMk id="3" creationId="{71FC09C4-47D9-BEEA-11AD-183CB1D08754}"/>
          </ac:spMkLst>
        </pc:spChg>
      </pc:sldChg>
      <pc:sldChg chg="modSp mod">
        <pc:chgData name="Gianfranco Porcelli" userId="a8663b2cd5024bb9" providerId="LiveId" clId="{C7650295-EB11-49B2-98A2-A910F9542B73}" dt="2023-10-12T13:01:05.049" v="87" actId="2"/>
        <pc:sldMkLst>
          <pc:docMk/>
          <pc:sldMk cId="3613422383" sldId="258"/>
        </pc:sldMkLst>
        <pc:spChg chg="mod">
          <ac:chgData name="Gianfranco Porcelli" userId="a8663b2cd5024bb9" providerId="LiveId" clId="{C7650295-EB11-49B2-98A2-A910F9542B73}" dt="2023-10-09T07:23:05.929" v="36" actId="20577"/>
          <ac:spMkLst>
            <pc:docMk/>
            <pc:sldMk cId="3613422383" sldId="258"/>
            <ac:spMk id="2" creationId="{B31B8C96-D06E-C60D-BCF3-E1A00A1C3B30}"/>
          </ac:spMkLst>
        </pc:spChg>
        <pc:spChg chg="mod">
          <ac:chgData name="Gianfranco Porcelli" userId="a8663b2cd5024bb9" providerId="LiveId" clId="{C7650295-EB11-49B2-98A2-A910F9542B73}" dt="2023-10-12T13:01:05.049" v="87" actId="2"/>
          <ac:spMkLst>
            <pc:docMk/>
            <pc:sldMk cId="3613422383" sldId="258"/>
            <ac:spMk id="3" creationId="{B873BF3E-4771-1C23-06EF-276327D57CF4}"/>
          </ac:spMkLst>
        </pc:spChg>
      </pc:sldChg>
      <pc:sldChg chg="ord">
        <pc:chgData name="Gianfranco Porcelli" userId="a8663b2cd5024bb9" providerId="LiveId" clId="{C7650295-EB11-49B2-98A2-A910F9542B73}" dt="2023-10-09T07:26:37.579" v="46"/>
        <pc:sldMkLst>
          <pc:docMk/>
          <pc:sldMk cId="3814267618" sldId="259"/>
        </pc:sldMkLst>
      </pc:sldChg>
      <pc:sldChg chg="ord">
        <pc:chgData name="Gianfranco Porcelli" userId="a8663b2cd5024bb9" providerId="LiveId" clId="{C7650295-EB11-49B2-98A2-A910F9542B73}" dt="2023-10-09T07:26:37.579" v="46"/>
        <pc:sldMkLst>
          <pc:docMk/>
          <pc:sldMk cId="1626767616" sldId="260"/>
        </pc:sldMkLst>
      </pc:sldChg>
      <pc:sldChg chg="ord">
        <pc:chgData name="Gianfranco Porcelli" userId="a8663b2cd5024bb9" providerId="LiveId" clId="{C7650295-EB11-49B2-98A2-A910F9542B73}" dt="2023-10-09T07:26:37.579" v="46"/>
        <pc:sldMkLst>
          <pc:docMk/>
          <pc:sldMk cId="4255884009" sldId="261"/>
        </pc:sldMkLst>
      </pc:sldChg>
      <pc:sldChg chg="ord">
        <pc:chgData name="Gianfranco Porcelli" userId="a8663b2cd5024bb9" providerId="LiveId" clId="{C7650295-EB11-49B2-98A2-A910F9542B73}" dt="2023-10-09T07:26:37.579" v="46"/>
        <pc:sldMkLst>
          <pc:docMk/>
          <pc:sldMk cId="1846849302" sldId="262"/>
        </pc:sldMkLst>
      </pc:sldChg>
      <pc:sldChg chg="modSp del mod">
        <pc:chgData name="Gianfranco Porcelli" userId="a8663b2cd5024bb9" providerId="LiveId" clId="{C7650295-EB11-49B2-98A2-A910F9542B73}" dt="2023-10-09T07:36:09.539" v="56" actId="47"/>
        <pc:sldMkLst>
          <pc:docMk/>
          <pc:sldMk cId="653300517" sldId="263"/>
        </pc:sldMkLst>
        <pc:spChg chg="mod">
          <ac:chgData name="Gianfranco Porcelli" userId="a8663b2cd5024bb9" providerId="LiveId" clId="{C7650295-EB11-49B2-98A2-A910F9542B73}" dt="2023-10-09T07:34:52.180" v="52" actId="21"/>
          <ac:spMkLst>
            <pc:docMk/>
            <pc:sldMk cId="653300517" sldId="263"/>
            <ac:spMk id="2" creationId="{6B3DA5B3-A706-55C7-6EEC-2293E12BB651}"/>
          </ac:spMkLst>
        </pc:spChg>
        <pc:spChg chg="mod">
          <ac:chgData name="Gianfranco Porcelli" userId="a8663b2cd5024bb9" providerId="LiveId" clId="{C7650295-EB11-49B2-98A2-A910F9542B73}" dt="2023-10-09T07:35:13.258" v="54" actId="1076"/>
          <ac:spMkLst>
            <pc:docMk/>
            <pc:sldMk cId="653300517" sldId="263"/>
            <ac:spMk id="3" creationId="{7210FDD6-A844-93C4-3FD1-9D60F4A04A35}"/>
          </ac:spMkLst>
        </pc:spChg>
      </pc:sldChg>
      <pc:sldChg chg="modAnim">
        <pc:chgData name="Gianfranco Porcelli" userId="a8663b2cd5024bb9" providerId="LiveId" clId="{C7650295-EB11-49B2-98A2-A910F9542B73}" dt="2023-10-09T07:30:58.212" v="50"/>
        <pc:sldMkLst>
          <pc:docMk/>
          <pc:sldMk cId="2762670728" sldId="264"/>
        </pc:sldMkLst>
      </pc:sldChg>
      <pc:sldChg chg="modSp">
        <pc:chgData name="Gianfranco Porcelli" userId="a8663b2cd5024bb9" providerId="LiveId" clId="{C7650295-EB11-49B2-98A2-A910F9542B73}" dt="2023-10-09T07:37:37.169" v="71" actId="20577"/>
        <pc:sldMkLst>
          <pc:docMk/>
          <pc:sldMk cId="3513268095" sldId="267"/>
        </pc:sldMkLst>
        <pc:spChg chg="mod">
          <ac:chgData name="Gianfranco Porcelli" userId="a8663b2cd5024bb9" providerId="LiveId" clId="{C7650295-EB11-49B2-98A2-A910F9542B73}" dt="2023-10-09T07:37:37.169" v="71" actId="20577"/>
          <ac:spMkLst>
            <pc:docMk/>
            <pc:sldMk cId="3513268095" sldId="267"/>
            <ac:spMk id="3" creationId="{3067CB09-ED07-2FCC-4BF2-574C0BCEC06C}"/>
          </ac:spMkLst>
        </pc:spChg>
      </pc:sldChg>
      <pc:sldChg chg="modSp">
        <pc:chgData name="Gianfranco Porcelli" userId="a8663b2cd5024bb9" providerId="LiveId" clId="{C7650295-EB11-49B2-98A2-A910F9542B73}" dt="2023-10-09T07:38:37.098" v="86" actId="20577"/>
        <pc:sldMkLst>
          <pc:docMk/>
          <pc:sldMk cId="983258316" sldId="268"/>
        </pc:sldMkLst>
        <pc:spChg chg="mod">
          <ac:chgData name="Gianfranco Porcelli" userId="a8663b2cd5024bb9" providerId="LiveId" clId="{C7650295-EB11-49B2-98A2-A910F9542B73}" dt="2023-10-09T07:38:37.098" v="86" actId="20577"/>
          <ac:spMkLst>
            <pc:docMk/>
            <pc:sldMk cId="983258316" sldId="268"/>
            <ac:spMk id="3" creationId="{382F0272-B854-00C0-01A1-9812145DFA5E}"/>
          </ac:spMkLst>
        </pc:spChg>
      </pc:sldChg>
      <pc:sldChg chg="modAnim">
        <pc:chgData name="Gianfranco Porcelli" userId="a8663b2cd5024bb9" providerId="LiveId" clId="{C7650295-EB11-49B2-98A2-A910F9542B73}" dt="2023-10-09T07:30:46.949" v="49"/>
        <pc:sldMkLst>
          <pc:docMk/>
          <pc:sldMk cId="3611956074" sldId="272"/>
        </pc:sldMkLst>
      </pc:sldChg>
      <pc:sldChg chg="modSp new mod">
        <pc:chgData name="Gianfranco Porcelli" userId="a8663b2cd5024bb9" providerId="LiveId" clId="{C7650295-EB11-49B2-98A2-A910F9542B73}" dt="2023-10-09T07:35:35.152" v="55"/>
        <pc:sldMkLst>
          <pc:docMk/>
          <pc:sldMk cId="971637368" sldId="273"/>
        </pc:sldMkLst>
        <pc:spChg chg="mod">
          <ac:chgData name="Gianfranco Porcelli" userId="a8663b2cd5024bb9" providerId="LiveId" clId="{C7650295-EB11-49B2-98A2-A910F9542B73}" dt="2023-10-09T07:34:58.670" v="53"/>
          <ac:spMkLst>
            <pc:docMk/>
            <pc:sldMk cId="971637368" sldId="273"/>
            <ac:spMk id="2" creationId="{A5760B80-C368-88AB-5C04-BD3F6C667783}"/>
          </ac:spMkLst>
        </pc:spChg>
        <pc:spChg chg="mod">
          <ac:chgData name="Gianfranco Porcelli" userId="a8663b2cd5024bb9" providerId="LiveId" clId="{C7650295-EB11-49B2-98A2-A910F9542B73}" dt="2023-10-09T07:35:35.152" v="55"/>
          <ac:spMkLst>
            <pc:docMk/>
            <pc:sldMk cId="971637368" sldId="273"/>
            <ac:spMk id="3" creationId="{457EB55E-F694-F3F7-73E5-678681944729}"/>
          </ac:spMkLst>
        </pc:spChg>
      </pc:sldChg>
    </pc:docChg>
  </pc:docChgLst>
  <pc:docChgLst>
    <pc:chgData name="Gianfranco Porcelli" userId="a8663b2cd5024bb9" providerId="LiveId" clId="{E858FAEB-BF69-4350-9756-58594DBF7F7B}"/>
    <pc:docChg chg="modSld">
      <pc:chgData name="Gianfranco Porcelli" userId="a8663b2cd5024bb9" providerId="LiveId" clId="{E858FAEB-BF69-4350-9756-58594DBF7F7B}" dt="2023-10-24T15:05:59.909" v="26"/>
      <pc:docMkLst>
        <pc:docMk/>
      </pc:docMkLst>
      <pc:sldChg chg="modSp">
        <pc:chgData name="Gianfranco Porcelli" userId="a8663b2cd5024bb9" providerId="LiveId" clId="{E858FAEB-BF69-4350-9756-58594DBF7F7B}" dt="2023-10-24T15:03:52.077" v="23" actId="1076"/>
        <pc:sldMkLst>
          <pc:docMk/>
          <pc:sldMk cId="0" sldId="256"/>
        </pc:sldMkLst>
        <pc:spChg chg="mod">
          <ac:chgData name="Gianfranco Porcelli" userId="a8663b2cd5024bb9" providerId="LiveId" clId="{E858FAEB-BF69-4350-9756-58594DBF7F7B}" dt="2023-10-24T15:03:52.077" v="23" actId="1076"/>
          <ac:spMkLst>
            <pc:docMk/>
            <pc:sldMk cId="0" sldId="256"/>
            <ac:spMk id="5" creationId="{14C1F48A-254B-0C1D-FB3C-3104EC83E3E4}"/>
          </ac:spMkLst>
        </pc:spChg>
      </pc:sldChg>
      <pc:sldChg chg="modSp mod">
        <pc:chgData name="Gianfranco Porcelli" userId="a8663b2cd5024bb9" providerId="LiveId" clId="{E858FAEB-BF69-4350-9756-58594DBF7F7B}" dt="2023-10-24T15:03:15.828" v="20" actId="207"/>
        <pc:sldMkLst>
          <pc:docMk/>
          <pc:sldMk cId="3613422383" sldId="258"/>
        </pc:sldMkLst>
        <pc:spChg chg="mod">
          <ac:chgData name="Gianfranco Porcelli" userId="a8663b2cd5024bb9" providerId="LiveId" clId="{E858FAEB-BF69-4350-9756-58594DBF7F7B}" dt="2023-10-24T15:03:15.828" v="20" actId="207"/>
          <ac:spMkLst>
            <pc:docMk/>
            <pc:sldMk cId="3613422383" sldId="258"/>
            <ac:spMk id="2" creationId="{B31B8C96-D06E-C60D-BCF3-E1A00A1C3B30}"/>
          </ac:spMkLst>
        </pc:spChg>
      </pc:sldChg>
      <pc:sldChg chg="modAnim">
        <pc:chgData name="Gianfranco Porcelli" userId="a8663b2cd5024bb9" providerId="LiveId" clId="{E858FAEB-BF69-4350-9756-58594DBF7F7B}" dt="2023-10-24T15:05:59.909" v="26"/>
        <pc:sldMkLst>
          <pc:docMk/>
          <pc:sldMk cId="971637368" sldId="27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8BF372A-DC4C-9B18-8045-74F3E1AAD1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 dirty="0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B67FC93-19FA-68AD-C6C5-4F0F88EC18D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 altLang="it-IT" dirty="0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F744E3F7-892A-D520-C2E8-70A19517DA5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C75C1FE6-DC1C-7A9D-661B-17C4BA525E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E786BE23-91EE-DABE-E35A-6D4432F1BCE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 dirty="0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E56E1252-51E4-1EAC-416B-DF98BC1662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88DF7F3-BD42-46D9-B26B-56F98FC9E1DE}" type="slidenum">
              <a:rPr lang="it-IT" altLang="it-IT"/>
              <a:pPr/>
              <a:t>‹N›</a:t>
            </a:fld>
            <a:endParaRPr lang="it-IT" alt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18F0CE-967F-E73D-3058-A133C6AAEC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A154AFD-15F5-FE39-5B73-D1A136E24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255784-3352-899A-9C76-6C5186660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6490E9-70C1-52E7-2E16-662CA2756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411534-1B69-468F-2ADE-D397AC3C8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71E41-8CC6-4F12-A0E5-59F03CB32C0E}" type="slidenum">
              <a:rPr lang="it-IT" altLang="it-IT"/>
              <a:pPr/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605293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0A1F82-18AC-7128-B040-A89F0D869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E440A87-7241-8DC1-01CB-A85DFE976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5D4E63-3088-CB1E-2A81-D2A89F424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566084-9C1F-1657-D04F-DB645E8AA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9F3DC6-7E28-7410-AB05-5D3226931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D82FB-879E-4AD8-8250-1BBA0D298112}" type="slidenum">
              <a:rPr lang="it-IT" altLang="it-IT"/>
              <a:pPr/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410132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5EADE68-4C77-5144-49B6-8EE64A5232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1F226C4-90DB-9F4D-E771-1E693E8EE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1AAA01-47C8-9B19-B94D-DF04C7805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718FF3-E3F6-CE5B-E781-89608A4BA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F870F4-2297-97AD-3BC0-0EED61AEE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B8A109-BA06-4113-86A8-23928B927046}" type="slidenum">
              <a:rPr lang="it-IT" altLang="it-IT"/>
              <a:pPr/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23252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4FE3E7-E05F-B8B1-5860-F61715C3F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D48BA4-6F32-EA39-A704-09E8F0A5BD9E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710870B-75AC-3C91-FBAE-E83D7FFCB5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B463E60-61AD-DBC2-6103-EEBC5FA22C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A367072-01A2-B488-C3D7-8221BEE7E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D33FDE7-2937-C8F8-BE46-0D3D3E23D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E03EB61-EA92-44B8-B30E-345A89D251E3}" type="slidenum">
              <a:rPr lang="it-IT" altLang="it-IT"/>
              <a:pPr/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805294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932EE1B5-3DC5-A04D-4869-0E59F253D99F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2DC4DB5-A6CF-7170-BFB6-0397481D16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3D8D575-90E8-0176-BE80-14C7D748A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264B76A-EF73-A425-D629-35844F4F4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F20D496-8F70-4128-BC1E-2B97ADA4671A}" type="slidenum">
              <a:rPr lang="it-IT" altLang="it-IT"/>
              <a:pPr/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404917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olo e 2 contenuti sopra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9BF866-CF07-2CA1-5753-F0D372096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5F6198-34B8-83B7-9EF3-8DEDF92314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4E8A33A-FD04-0CF3-02AE-B69073BAB4B0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9AF447E-EEA5-3914-3593-E4DE1BDD5047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C140E396-72D0-84CF-AA74-43D8122839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16E07732-ED83-2EEB-6F30-401D1F410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F954CE03-B8D3-E3DC-1AF7-0B5F84061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B96485F-7060-4E0E-926D-F43417AD361A}" type="slidenum">
              <a:rPr lang="it-IT" altLang="it-IT"/>
              <a:pPr/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23084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olo, testo e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9DE6D6-89AD-2341-D69D-86DBE82A5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DDE0EEB-410D-A6CE-4967-8E5236F507AE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immagine online 3">
            <a:extLst>
              <a:ext uri="{FF2B5EF4-FFF2-40B4-BE49-F238E27FC236}">
                <a16:creationId xmlns:a16="http://schemas.microsoft.com/office/drawing/2014/main" id="{63E1150B-5A5B-FC31-34C2-30480A160958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428FC1D-EDD6-CB54-8D50-410440C94A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2445D2F-B42C-77DF-8A5D-C09A5488A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B281AF-4A24-1580-02BD-7A829F709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386D0E0-9F82-4FE4-A8DC-30374E47FAE9}" type="slidenum">
              <a:rPr lang="it-IT" altLang="it-IT"/>
              <a:pPr/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275646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268E36-CC6C-D350-E611-91695A2EB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F8945E-EA9D-3FDB-968C-C407755EF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29A7F5-AD83-721A-1799-DE24B9848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192D51-C402-6369-1CDB-00E914694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98CFE7-27EE-E5BE-C4D1-FA9A5BEDF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1121B-0D51-4C09-BCE4-D7ADE4710452}" type="slidenum">
              <a:rPr lang="it-IT" altLang="it-IT"/>
              <a:pPr/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769883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32FB82-C9AA-FD25-950D-6BFA95A02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C994E15-8099-A1A8-9E10-492C0D4B3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906EDE-17FC-F9A5-F2D1-53B489987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5BBC37-2E93-D43B-0F67-18BAA7A23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BCF1614-9C60-66FF-4EAE-26A5F6CFA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1EC850-B87A-4E1A-8921-B5CA3B08EBAD}" type="slidenum">
              <a:rPr lang="it-IT" altLang="it-IT"/>
              <a:pPr/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709039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8DBE4C-336D-CCE6-1ABC-64534D91B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5457FF-277D-DBD5-7910-58B8E57258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69C300C-515A-AB26-0BEC-66B2D384E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CF60583-1E9F-1BF7-065E-15067E898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0BC7C13-10E1-E89D-8A6C-EAED9B3CA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D478741-D817-C99D-E4D3-EE550CF2E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BB58B0-2BD2-46AD-B9CC-C83E685D439F}" type="slidenum">
              <a:rPr lang="it-IT" altLang="it-IT"/>
              <a:pPr/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1339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D7D297-9EDF-85DB-A684-7A525F372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BB72BB0-8FF2-79FC-05B8-C194F2CD4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AD3CCFD-2E5F-CE87-8E53-C2062169A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7B36F35-BCA7-A98D-C0A3-09AC8684F7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201579F-BBA4-EF50-F167-7D162F3343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D916AB6-7878-19BE-EDCF-CA61AB921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265EDFA-775B-C9B2-9315-1F74D00A4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25F1F3D-5E13-BE43-E15B-F217109B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EB037-46F4-4B6C-A6D4-0560D98AA000}" type="slidenum">
              <a:rPr lang="it-IT" altLang="it-IT"/>
              <a:pPr/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39880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4F1B59-46D5-CCB4-044E-4F82FD85E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F52841A-B1F7-EDC4-D2A4-97C028848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8E8C544-0E53-E821-122D-AB9F8DDF2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8D108DF-B0A9-CCE9-CE2D-664ED05DB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A487B-D38D-43D1-A32E-5E514520BFC5}" type="slidenum">
              <a:rPr lang="it-IT" altLang="it-IT"/>
              <a:pPr/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61115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B66979C-B0EF-7640-337D-0A0D275B2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0ACE8F7-500E-463E-316F-81C8B9BFA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0B904A7-4427-986C-5315-B58D07B8C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F11E1-A9C7-4F56-B943-A2603412E9BD}" type="slidenum">
              <a:rPr lang="it-IT" altLang="it-IT"/>
              <a:pPr/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52202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6CA4A0-CC8E-1E09-4140-9D8E58EF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970DD7-B2AE-02F4-3CEE-EF0D77086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4F6DB16-E4CA-7FA8-55A8-F63FCC4BD8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2F3CE3B-CE00-4DE3-3F4D-E1FAE28DE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37DA096-9403-1849-450F-7AB0FA961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99B1DC0-5457-25B4-16CA-EB6587DCA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4EA2D-F5FC-4288-9294-E6939235DEAD}" type="slidenum">
              <a:rPr lang="it-IT" altLang="it-IT"/>
              <a:pPr/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55201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687D9A-B610-CDF4-5413-F0B3A726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74A49F6-BED0-E885-D758-5B417E3CFF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70DB8F0-1A9F-F567-8022-3022FF581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AFBD977-C1B2-D318-1489-2DDE70253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9161F3F-047D-27F7-D134-F55C642E7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C37DA3-0EAE-E1A5-FBEC-AAE8F91A0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44221-6D2E-4CAB-B37C-DCE77B632781}" type="slidenum">
              <a:rPr lang="it-IT" altLang="it-IT"/>
              <a:pPr/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945738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5FFFAEF3-0321-A265-0DFC-85B33E2002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B1EBD60D-D810-47CF-C76E-D6D4BF036F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172003C4-221A-AF4C-1EAE-A2EA409719E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 altLang="it-IT" dirty="0"/>
          </a:p>
        </p:txBody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F21AC4A2-B8AC-8AAE-256A-47E64D7D11F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 altLang="it-IT" dirty="0"/>
          </a:p>
        </p:txBody>
      </p:sp>
      <p:sp>
        <p:nvSpPr>
          <p:cNvPr id="49158" name="Rectangle 6">
            <a:extLst>
              <a:ext uri="{FF2B5EF4-FFF2-40B4-BE49-F238E27FC236}">
                <a16:creationId xmlns:a16="http://schemas.microsoft.com/office/drawing/2014/main" id="{9972475E-585C-E8FE-20CB-F3404AB7ACC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FB76DB-5F6D-499B-92BE-A4E58FBBFFB9}" type="slidenum">
              <a:rPr lang="it-IT" altLang="it-IT"/>
              <a:pPr/>
              <a:t>‹N›</a:t>
            </a:fld>
            <a:endParaRPr lang="it-IT" altLang="it-IT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porcelli.it/" TargetMode="External"/><Relationship Id="rId2" Type="http://schemas.openxmlformats.org/officeDocument/2006/relationships/hyperlink" Target="mailto:gianfrancoporcelli@yahoo.it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1D3233FB-9501-F141-63AD-446913E38E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76672"/>
            <a:ext cx="9144000" cy="1368152"/>
          </a:xfrm>
        </p:spPr>
        <p:txBody>
          <a:bodyPr/>
          <a:lstStyle/>
          <a:p>
            <a:r>
              <a:rPr lang="it-IT" sz="6000" cap="all" dirty="0">
                <a:effectLst/>
                <a:latin typeface="inherit"/>
                <a:ea typeface="Calibri" panose="020F0502020204030204" pitchFamily="34" charset="0"/>
                <a:cs typeface="Lucida Sans" panose="020B0602030504020204" pitchFamily="34" charset="0"/>
              </a:rPr>
              <a:t>LA VALUTAZIONE DIALOGICA </a:t>
            </a:r>
            <a:endParaRPr lang="it-IT" dirty="0"/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14C1F48A-254B-0C1D-FB3C-3104EC83E3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532" y="4869160"/>
            <a:ext cx="8424936" cy="1655762"/>
          </a:xfrm>
        </p:spPr>
        <p:txBody>
          <a:bodyPr/>
          <a:lstStyle/>
          <a:p>
            <a:r>
              <a:rPr lang="it-IT" sz="4400" dirty="0">
                <a:solidFill>
                  <a:schemeClr val="tx1">
                    <a:lumMod val="95000"/>
                  </a:schemeClr>
                </a:solidFill>
              </a:rPr>
              <a:t>Gianfranco Porcelli</a:t>
            </a:r>
          </a:p>
          <a:p>
            <a:r>
              <a:rPr lang="it-IT" sz="4400" dirty="0">
                <a:solidFill>
                  <a:schemeClr val="tx1">
                    <a:lumMod val="95000"/>
                  </a:schemeClr>
                </a:solidFill>
              </a:rPr>
              <a:t>Matera, 31 ottobre 2023</a:t>
            </a:r>
            <a:endParaRPr lang="it-IT" altLang="it-IT" sz="2400" dirty="0">
              <a:solidFill>
                <a:schemeClr val="tx1">
                  <a:lumMod val="95000"/>
                </a:schemeClr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6E0DAA-5AF3-ADA7-DE41-CE290F703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6512" y="274638"/>
            <a:ext cx="9145016" cy="1143000"/>
          </a:xfrm>
        </p:spPr>
        <p:txBody>
          <a:bodyPr/>
          <a:lstStyle/>
          <a:p>
            <a:r>
              <a:rPr lang="it-IT" dirty="0"/>
              <a:t>Piccola cronistoria di un Progetto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5C43DE-895C-4A40-088D-F6116BC7D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2018-2019 Elaborazione del Progetto di Valutazione Dialogica (VD) e formazione degli insegnanti in una Scuola Media di Vercelli.</a:t>
            </a:r>
          </a:p>
          <a:p>
            <a:r>
              <a:rPr lang="it-IT" dirty="0"/>
              <a:t>Presentazione del progetto ai genitori delle future classi prime e loro accettazione.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4267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BEC157-8EDF-5BDB-3A4E-118FEAF52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Piccola cronistoria (2)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4806B2-7EEC-132A-D101-C3DE37D27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2019-2020 Avviamento del Progetto di valutazione dialogica, che riscuote un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ampio</a:t>
            </a:r>
            <a:r>
              <a:rPr lang="it-IT" dirty="0"/>
              <a:t> e convinto apprezzamento.</a:t>
            </a:r>
          </a:p>
          <a:p>
            <a:r>
              <a:rPr lang="it-IT" dirty="0"/>
              <a:t>A fine anno, la Dirigente promotrice del Progetto è trasferita ad altra scuola, per esigenze organizzative a livello provinciale.</a:t>
            </a:r>
          </a:p>
        </p:txBody>
      </p:sp>
    </p:spTree>
    <p:extLst>
      <p:ext uri="{BB962C8B-B14F-4D97-AF65-F5344CB8AC3E}">
        <p14:creationId xmlns:p14="http://schemas.microsoft.com/office/powerpoint/2010/main" val="162676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19C7B0-E1BD-6884-AA85-B480E2694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Piccola cronistoria (3)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F36ABB-2375-D0B6-3839-062E973C7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2020-2021 Arrivo della nuova Dirigente, del tutto contraria alla Valutazione dialogica, che lei definisce addirittura «illegale». </a:t>
            </a:r>
          </a:p>
          <a:p>
            <a:r>
              <a:rPr lang="it-IT" dirty="0"/>
              <a:t>Proseguimento del Progetto con gli stessi insegnanti. Osteggiati e demotivati, a fine anno lasciano quella scuola o almeno quelle classi.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5884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426E29-DFF9-2006-9A93-CAD893E08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Piccola cronistoria (4)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694343-424A-C0E3-EF84-59FE3923E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2021-2022 Il progetto resta in mano ai nuovi insegnanti, privi di qualsiasi formazione specifica relativa alla Valutazione dialogica.</a:t>
            </a:r>
          </a:p>
        </p:txBody>
      </p:sp>
    </p:spTree>
    <p:extLst>
      <p:ext uri="{BB962C8B-B14F-4D97-AF65-F5344CB8AC3E}">
        <p14:creationId xmlns:p14="http://schemas.microsoft.com/office/powerpoint/2010/main" val="184684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A4D969-CCE0-E51B-A8FD-107E153CB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 quindi?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161FD1-BD0B-39E6-84DD-160447699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Siamo sicuri di poter contrastare il malessere e il disagio crescenti usando solo gli strumenti di valutazione e comunicazione che la tradizione ci ha consegnato, cioè voti e pagelle? </a:t>
            </a:r>
          </a:p>
          <a:p>
            <a:r>
              <a:rPr lang="it-IT" dirty="0"/>
              <a:t>A mio parere, senza </a:t>
            </a: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innovazioni significative</a:t>
            </a:r>
            <a:r>
              <a:rPr lang="it-IT" dirty="0"/>
              <a:t> andrà sempre peggio.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234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31FA3D-67D9-EB1F-7248-51E7CD726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Triste conclusione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67CB09-ED07-2FCC-4BF2-574C0BCEC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C’è chi vede come possibile alternativa a tutela dei docenti </a:t>
            </a:r>
            <a:r>
              <a:rPr lang="it-IT" dirty="0">
                <a:solidFill>
                  <a:srgbClr val="FFC000"/>
                </a:solidFill>
              </a:rPr>
              <a:t>una deriva autoritaria nella società tutta</a:t>
            </a:r>
            <a:r>
              <a:rPr lang="it-IT" dirty="0"/>
              <a:t>, e non solo nella scuola. Cioè, a mio avviso, ancora peggio.</a:t>
            </a:r>
          </a:p>
          <a:p>
            <a:r>
              <a:rPr lang="it-IT" dirty="0"/>
              <a:t>Il recupero di un clima di </a:t>
            </a:r>
            <a:r>
              <a:rPr lang="it-IT" dirty="0">
                <a:solidFill>
                  <a:srgbClr val="FFC000"/>
                </a:solidFill>
              </a:rPr>
              <a:t>autorevolezza</a:t>
            </a:r>
            <a:r>
              <a:rPr lang="it-IT" dirty="0"/>
              <a:t> che porti a una </a:t>
            </a:r>
            <a:r>
              <a:rPr lang="it-IT" dirty="0">
                <a:solidFill>
                  <a:srgbClr val="FFC000"/>
                </a:solidFill>
              </a:rPr>
              <a:t>gestione equilibrata </a:t>
            </a:r>
            <a:r>
              <a:rPr lang="it-IT" dirty="0"/>
              <a:t>della disciplina nella scuola è un processo lungo e difficile – ammesso che sia ancora possibile.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326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0D7932-B467-3758-16BA-E909987AF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Che fare?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2F0272-B854-00C0-01A1-9812145DF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/>
          <a:lstStyle/>
          <a:p>
            <a:r>
              <a:rPr lang="it-IT" dirty="0"/>
              <a:t>Pare che ci sia qualche spiraglio per la ripresa delle iniziative </a:t>
            </a:r>
            <a:r>
              <a:rPr lang="it-IT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ministeriali</a:t>
            </a:r>
            <a:r>
              <a:rPr lang="it-IT" dirty="0"/>
              <a:t> per la formazione degli insegnanti di lingue in ambito CLIL. L’ANILS dovrebbe, come sempre, parteciparvi con il meglio delle proprie forze.  </a:t>
            </a:r>
          </a:p>
          <a:p>
            <a:r>
              <a:rPr lang="it-IT" dirty="0"/>
              <a:t>Può/deve anche promuovere iniziative proprie, ma i colleghi chiedono per prima cosa: «Quanto costa? Mi dà punteggio?»</a:t>
            </a:r>
          </a:p>
        </p:txBody>
      </p:sp>
    </p:spTree>
    <p:extLst>
      <p:ext uri="{BB962C8B-B14F-4D97-AF65-F5344CB8AC3E}">
        <p14:creationId xmlns:p14="http://schemas.microsoft.com/office/powerpoint/2010/main" val="983258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F65784-AA0B-A27A-F8B5-AAE386670A9F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it-IT" dirty="0"/>
              <a:t>Quindi, senza un sistema capillare, a formarsi sarebbero solo le persone volenterose, sensibili e spesso già competenti.</a:t>
            </a:r>
          </a:p>
          <a:p>
            <a:r>
              <a:rPr lang="it-IT" dirty="0"/>
              <a:t>Come le persone presenti, che ringrazio per l’attenzione.</a:t>
            </a:r>
          </a:p>
          <a:p>
            <a:pPr algn="r"/>
            <a:r>
              <a:rPr lang="it-IT" dirty="0">
                <a:hlinkClick r:id="rId2"/>
              </a:rPr>
              <a:t>gianfrancoporcelli@yahoo.it</a:t>
            </a:r>
            <a:endParaRPr lang="it-IT" dirty="0"/>
          </a:p>
          <a:p>
            <a:pPr algn="r"/>
            <a:r>
              <a:rPr lang="it-IT" dirty="0">
                <a:hlinkClick r:id="rId3"/>
              </a:rPr>
              <a:t>www.gporcelli.it</a:t>
            </a:r>
            <a:r>
              <a:rPr lang="it-IT" dirty="0"/>
              <a:t> </a:t>
            </a:r>
          </a:p>
          <a:p>
            <a:endParaRPr lang="it-IT" dirty="0"/>
          </a:p>
          <a:p>
            <a:pPr algn="r"/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506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AA7772-A898-9CA0-4F1D-EEB5993A1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274638"/>
            <a:ext cx="9001000" cy="1143000"/>
          </a:xfrm>
        </p:spPr>
        <p:txBody>
          <a:bodyPr/>
          <a:lstStyle/>
          <a:p>
            <a:r>
              <a:rPr lang="it-IT" altLang="it-IT" dirty="0">
                <a:solidFill>
                  <a:schemeClr val="tx2">
                    <a:lumMod val="40000"/>
                    <a:lumOff val="60000"/>
                  </a:schemeClr>
                </a:solidFill>
              </a:rPr>
              <a:t>«…benessere dell’insegnante…»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8A775F-FB95-D290-AF6E-2C7C0AF77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chemeClr val="tx1">
                    <a:lumMod val="95000"/>
                  </a:schemeClr>
                </a:solidFill>
              </a:rPr>
              <a:t>Il tema rinvia a una diffusa situazione di </a:t>
            </a:r>
            <a:r>
              <a:rPr lang="it-IT" dirty="0">
                <a:solidFill>
                  <a:srgbClr val="FFFF00"/>
                </a:solidFill>
              </a:rPr>
              <a:t>malessere</a:t>
            </a:r>
            <a:r>
              <a:rPr lang="it-IT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it-IT" dirty="0">
                <a:solidFill>
                  <a:schemeClr val="tx1">
                    <a:lumMod val="95000"/>
                  </a:schemeClr>
                </a:solidFill>
              </a:rPr>
              <a:t>e</a:t>
            </a:r>
            <a:r>
              <a:rPr lang="it-IT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it-IT" dirty="0">
                <a:solidFill>
                  <a:srgbClr val="FFFF00"/>
                </a:solidFill>
              </a:rPr>
              <a:t>disagio.</a:t>
            </a:r>
          </a:p>
          <a:p>
            <a:r>
              <a:rPr lang="it-IT" dirty="0">
                <a:solidFill>
                  <a:schemeClr val="tx1">
                    <a:lumMod val="95000"/>
                  </a:schemeClr>
                </a:solidFill>
              </a:rPr>
              <a:t>All’origine di molti conflitti ci sono i processi di </a:t>
            </a:r>
            <a:r>
              <a:rPr lang="it-IT" dirty="0">
                <a:solidFill>
                  <a:srgbClr val="FFFF00"/>
                </a:solidFill>
              </a:rPr>
              <a:t>valutazione</a:t>
            </a:r>
            <a:r>
              <a:rPr lang="it-IT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it-IT" dirty="0">
                <a:solidFill>
                  <a:schemeClr val="tx1">
                    <a:lumMod val="95000"/>
                  </a:schemeClr>
                </a:solidFill>
              </a:rPr>
              <a:t>del profitto e della condotta.</a:t>
            </a:r>
          </a:p>
          <a:p>
            <a:r>
              <a:rPr lang="it-IT" dirty="0">
                <a:solidFill>
                  <a:schemeClr val="tx1">
                    <a:lumMod val="95000"/>
                  </a:schemeClr>
                </a:solidFill>
              </a:rPr>
              <a:t>Quali strumenti abbiamo? Malgrado le innumerevoli sollecitazioni ad andare oltre, alla base dei rapporti con gli allievi e con le famiglie restano i </a:t>
            </a:r>
            <a:r>
              <a:rPr lang="it-IT" b="1" dirty="0">
                <a:solidFill>
                  <a:srgbClr val="FFFF00"/>
                </a:solidFill>
              </a:rPr>
              <a:t>VOTI IN PAGELLA.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5186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1B8C96-D06E-C60D-BCF3-E1A00A1C3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Una</a:t>
            </a:r>
            <a:r>
              <a:rPr lang="it-IT" dirty="0"/>
              <a:t> idiozia, forse </a:t>
            </a:r>
            <a:r>
              <a:rPr lang="it-IT" dirty="0">
                <a:solidFill>
                  <a:srgbClr val="FF0000"/>
                </a:solidFill>
              </a:rPr>
              <a:t>due</a:t>
            </a:r>
            <a:r>
              <a:rPr lang="it-IT" dirty="0"/>
              <a:t>. in </a:t>
            </a:r>
            <a:r>
              <a:rPr lang="it-IT" dirty="0">
                <a:solidFill>
                  <a:srgbClr val="FF0000"/>
                </a:solidFill>
              </a:rPr>
              <a:t>tre</a:t>
            </a:r>
            <a:r>
              <a:rPr lang="it-IT" dirty="0"/>
              <a:t> righe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73BF3E-4771-1C23-06EF-276327D57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4000" dirty="0">
                <a:solidFill>
                  <a:srgbClr val="002060"/>
                </a:solidFill>
                <a:highlight>
                  <a:srgbClr val="808080"/>
                </a:highlight>
              </a:rPr>
              <a:t>«Nella mia materia </a:t>
            </a:r>
          </a:p>
          <a:p>
            <a:r>
              <a:rPr lang="it-IT" sz="4000" dirty="0">
                <a:solidFill>
                  <a:schemeClr val="tx2">
                    <a:lumMod val="75000"/>
                  </a:schemeClr>
                </a:solidFill>
              </a:rPr>
              <a:t>lo studente Prosciuttini merita 4</a:t>
            </a:r>
          </a:p>
          <a:p>
            <a:r>
              <a:rPr lang="it-IT" sz="4000" dirty="0">
                <a:solidFill>
                  <a:srgbClr val="FF0000"/>
                </a:solidFill>
                <a:highlight>
                  <a:srgbClr val="C0C0C0"/>
                </a:highlight>
              </a:rPr>
              <a:t>- e non si discute!»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342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760B80-C368-88AB-5C04-BD3F6C667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Che cosa comporta la Valutazione Dialogica?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7EB55E-F694-F3F7-73E5-678681944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it-IT" sz="3200" dirty="0"/>
              <a:t>- </a:t>
            </a:r>
            <a:r>
              <a:rPr lang="it-IT" sz="3200" dirty="0">
                <a:solidFill>
                  <a:srgbClr val="FFC000"/>
                </a:solidFill>
              </a:rPr>
              <a:t>Collegialità</a:t>
            </a:r>
            <a:r>
              <a:rPr lang="it-IT" sz="3200" dirty="0"/>
              <a:t> a livello avanzato.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3200" dirty="0"/>
              <a:t>- </a:t>
            </a:r>
            <a:r>
              <a:rPr lang="it-IT" sz="3200" dirty="0">
                <a:solidFill>
                  <a:srgbClr val="FFC000"/>
                </a:solidFill>
              </a:rPr>
              <a:t>Riflessioni interdisciplinari </a:t>
            </a:r>
            <a:r>
              <a:rPr lang="it-IT" sz="3200" dirty="0"/>
              <a:t>sugli strumenti di accertamento e sui processi valutativi.</a:t>
            </a:r>
          </a:p>
          <a:p>
            <a:r>
              <a:rPr lang="it-IT" sz="3200" dirty="0"/>
              <a:t>- Impostazione e verifica di </a:t>
            </a:r>
            <a:r>
              <a:rPr lang="it-IT" sz="3200" dirty="0">
                <a:solidFill>
                  <a:srgbClr val="FFC000"/>
                </a:solidFill>
              </a:rPr>
              <a:t>modelli alternativi</a:t>
            </a:r>
            <a:r>
              <a:rPr lang="it-IT" sz="3200" dirty="0"/>
              <a:t> nella valutazione – con particolare riferimento ai processi di </a:t>
            </a:r>
            <a:r>
              <a:rPr lang="it-IT" sz="3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auto</a:t>
            </a:r>
            <a:r>
              <a:rPr lang="it-IT" sz="3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valutazione</a:t>
            </a:r>
            <a:r>
              <a:rPr lang="it-IT" sz="3200" dirty="0"/>
              <a:t> degli allievi – e nella comunicazione degli esiti con gli allievi e con le famiglie.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163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9403839D-57D5-CCC6-593A-9ABE83F526B6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it-IT" sz="2800" dirty="0">
                <a:effectLst/>
                <a:latin typeface="inherit"/>
                <a:ea typeface="Calibri" panose="020F0502020204030204" pitchFamily="34" charset="0"/>
                <a:cs typeface="Lucida Sans" panose="020B0602030504020204" pitchFamily="34" charset="0"/>
              </a:rPr>
              <a:t>Gli studenti imparano a valutare il lavoro in classe giorno dopo giorno, mentre a fine quadrimestre ricevono le lettere personali, attesissime, scritte dai loro insegnanti.</a:t>
            </a:r>
          </a:p>
          <a:p>
            <a:r>
              <a:rPr lang="it-IT" sz="2800" dirty="0">
                <a:effectLst/>
                <a:latin typeface="inherit"/>
                <a:ea typeface="Calibri" panose="020F0502020204030204" pitchFamily="34" charset="0"/>
                <a:cs typeface="Lucida Sans" panose="020B0602030504020204" pitchFamily="34" charset="0"/>
              </a:rPr>
              <a:t>Ai genitori si consegna anche la pagella; </a:t>
            </a:r>
            <a:r>
              <a:rPr lang="it-IT" sz="2800" dirty="0">
                <a:effectLst/>
                <a:latin typeface="inherit"/>
                <a:ea typeface="Times New Roman" panose="02020603050405020304" pitchFamily="18" charset="0"/>
              </a:rPr>
              <a:t>l’indicazione è però quella di non mostrarla ai figli, ma di utilizzarla come uno strumento indicativo per eventualmente valutare, insieme agli insegnanti, un’azione mirata di supporto. La valutazione dialogica punta infatti a </a:t>
            </a:r>
            <a:r>
              <a:rPr lang="it-IT" sz="280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</a:rPr>
              <a:t>mettere in evidenza le capacità </a:t>
            </a:r>
            <a:r>
              <a:rPr lang="it-IT" sz="2800" dirty="0">
                <a:effectLst/>
                <a:latin typeface="inherit"/>
                <a:ea typeface="Times New Roman" panose="02020603050405020304" pitchFamily="18" charset="0"/>
              </a:rPr>
              <a:t>di ciascuno, su cui fare perno per condividere con l’allievo e la sua famiglia una visione più ampia del suo cammino di crescita e dei suoi progressi</a:t>
            </a:r>
            <a:r>
              <a:rPr lang="it-IT" dirty="0">
                <a:effectLst/>
                <a:latin typeface="inherit"/>
                <a:ea typeface="Times New Roman" panose="02020603050405020304" pitchFamily="18" charset="0"/>
              </a:rPr>
              <a:t>.</a:t>
            </a:r>
            <a:endParaRPr lang="it-IT" dirty="0">
              <a:effectLst/>
              <a:latin typeface="inherit"/>
              <a:ea typeface="Calibri" panose="020F0502020204030204" pitchFamily="34" charset="0"/>
              <a:cs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5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5D07A5-4B78-9C3B-305B-EEF5BF3E1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Reazione degli studenti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3DA6E3-A573-2C56-B8C1-FD3646732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preadolescenti </a:t>
            </a:r>
            <a:r>
              <a:rPr lang="it-IT" dirty="0">
                <a:solidFill>
                  <a:srgbClr val="FFFF00"/>
                </a:solidFill>
              </a:rPr>
              <a:t>notano (eccome!) </a:t>
            </a:r>
            <a:r>
              <a:rPr lang="it-IT" dirty="0"/>
              <a:t>la grande differenza tra gli </a:t>
            </a: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insegnanti formati e convinti </a:t>
            </a:r>
            <a:r>
              <a:rPr lang="it-IT" dirty="0"/>
              <a:t>rispetto a </a:t>
            </a:r>
            <a:r>
              <a:rPr lang="it-IT" sz="3200" dirty="0"/>
              <a:t>quelli che invece «subiscono» il Progetto.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6267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6E5C0D-BD6A-66FF-70F6-36E39C356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«Pro» et «contra»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A0709C-4B48-1B0F-B817-E9D84F126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VD si è rivelata efficace anche nel periodo in cui la pandemia ha costretto alla DaD. È un’opzione da tenere presente nei periodi di grave difficoltà, quando le procedure consuete entrano in crisi.</a:t>
            </a:r>
          </a:p>
          <a:p>
            <a:r>
              <a:rPr lang="it-IT" dirty="0"/>
              <a:t>Non sorretta da una normativa «ad hoc», è facile vittima del burocratismo statalista.</a:t>
            </a:r>
          </a:p>
        </p:txBody>
      </p:sp>
    </p:spTree>
    <p:extLst>
      <p:ext uri="{BB962C8B-B14F-4D97-AF65-F5344CB8AC3E}">
        <p14:creationId xmlns:p14="http://schemas.microsoft.com/office/powerpoint/2010/main" val="257918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5DF548-A47D-BA7D-1663-2ED24904E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Dice Andreas Schleicher (OCSE-PISA): (1/2)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5807DA-ACEE-5426-2E30-62BCB9EBF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«In un mondo sempre più meccanizzato e digitale saranno doti come la </a:t>
            </a:r>
            <a:r>
              <a:rPr lang="it-IT" dirty="0">
                <a:solidFill>
                  <a:srgbClr val="FFC000"/>
                </a:solidFill>
              </a:rPr>
              <a:t>creatività</a:t>
            </a:r>
            <a:r>
              <a:rPr lang="it-IT" dirty="0"/>
              <a:t>, la </a:t>
            </a:r>
            <a:r>
              <a:rPr lang="it-IT" dirty="0">
                <a:solidFill>
                  <a:srgbClr val="FFC000"/>
                </a:solidFill>
              </a:rPr>
              <a:t>consapevolezza</a:t>
            </a:r>
            <a:r>
              <a:rPr lang="it-IT" dirty="0"/>
              <a:t> e il </a:t>
            </a:r>
            <a:r>
              <a:rPr lang="it-IT" dirty="0">
                <a:solidFill>
                  <a:srgbClr val="FFC000"/>
                </a:solidFill>
              </a:rPr>
              <a:t>senso di responsabilità </a:t>
            </a:r>
            <a:r>
              <a:rPr lang="it-IT" dirty="0"/>
              <a:t>ad aiutarci a cogliere e sfruttare le opportunità del XXI secolo per costruire un mondo migliore. </a:t>
            </a:r>
            <a:r>
              <a:rPr lang="it-IT" dirty="0">
                <a:sym typeface="Wingdings" panose="05000000000000000000" pitchFamily="2" charset="2"/>
              </a:rPr>
              <a:t></a:t>
            </a:r>
            <a:r>
              <a:rPr lang="it-IT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7026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41E435-DA95-A9DF-B754-86042A86A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(2/2) 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9BA3AC-EE6A-0B9C-948B-1651EC259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à"/>
            </a:pPr>
            <a:r>
              <a:rPr lang="it-IT" dirty="0"/>
              <a:t> Il principale compito della scuola sarà perciò quello di aiutare gli studenti a diventare persone </a:t>
            </a:r>
            <a:r>
              <a:rPr lang="it-IT" dirty="0">
                <a:solidFill>
                  <a:srgbClr val="FFC000"/>
                </a:solidFill>
              </a:rPr>
              <a:t>autonome</a:t>
            </a:r>
            <a:r>
              <a:rPr lang="it-IT" dirty="0"/>
              <a:t> e </a:t>
            </a:r>
            <a:r>
              <a:rPr lang="it-IT" dirty="0">
                <a:solidFill>
                  <a:srgbClr val="FFC000"/>
                </a:solidFill>
              </a:rPr>
              <a:t>capaci di interagire con gli altri</a:t>
            </a:r>
            <a:r>
              <a:rPr lang="it-IT" dirty="0"/>
              <a:t>, sia nel lavoro che nella partecipazione alla vita civile.»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i="1" dirty="0"/>
              <a:t>Una scuola di prima classe</a:t>
            </a:r>
            <a:r>
              <a:rPr lang="it-IT" dirty="0"/>
              <a:t>, Il Mulino, 2020</a:t>
            </a:r>
          </a:p>
        </p:txBody>
      </p:sp>
    </p:spTree>
    <p:extLst>
      <p:ext uri="{BB962C8B-B14F-4D97-AF65-F5344CB8AC3E}">
        <p14:creationId xmlns:p14="http://schemas.microsoft.com/office/powerpoint/2010/main" val="71685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anils">
  <a:themeElements>
    <a:clrScheme name="anils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anil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nil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l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l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l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l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l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l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l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l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l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l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l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NILS.potx" id="{8D67E5F7-2096-4B3E-B918-16B13CE64546}" vid="{190379F7-DE16-42F9-8ED9-EF316198FBA1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19133</TotalTime>
  <Words>815</Words>
  <Application>Microsoft Office PowerPoint</Application>
  <PresentationFormat>Presentazione su schermo (4:3)</PresentationFormat>
  <Paragraphs>53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1" baseType="lpstr">
      <vt:lpstr>Arial</vt:lpstr>
      <vt:lpstr>inherit</vt:lpstr>
      <vt:lpstr>Wingdings</vt:lpstr>
      <vt:lpstr>anils</vt:lpstr>
      <vt:lpstr>LA VALUTAZIONE DIALOGICA </vt:lpstr>
      <vt:lpstr>«…benessere dell’insegnante…»</vt:lpstr>
      <vt:lpstr>Una idiozia, forse due. in tre righe</vt:lpstr>
      <vt:lpstr>Che cosa comporta la Valutazione Dialogica?</vt:lpstr>
      <vt:lpstr>Presentazione standard di PowerPoint</vt:lpstr>
      <vt:lpstr>Reazione degli studenti</vt:lpstr>
      <vt:lpstr>«Pro» et «contra»</vt:lpstr>
      <vt:lpstr>Dice Andreas Schleicher (OCSE-PISA): (1/2)</vt:lpstr>
      <vt:lpstr>(2/2)  </vt:lpstr>
      <vt:lpstr>Piccola cronistoria di un Progetto</vt:lpstr>
      <vt:lpstr>Piccola cronistoria (2)</vt:lpstr>
      <vt:lpstr>Piccola cronistoria (3)</vt:lpstr>
      <vt:lpstr>Piccola cronistoria (4)</vt:lpstr>
      <vt:lpstr>E quindi?</vt:lpstr>
      <vt:lpstr>Triste conclusione</vt:lpstr>
      <vt:lpstr>Che fare?</vt:lpstr>
      <vt:lpstr>Presentazione standard di PowerPoint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 compiti per l'insegnante di lingue in vista del CLIL?</dc:title>
  <dc:creator>Gianfranco Porcelli</dc:creator>
  <cp:lastModifiedBy>Gianfranco Porcelli</cp:lastModifiedBy>
  <cp:revision>20</cp:revision>
  <dcterms:created xsi:type="dcterms:W3CDTF">2010-11-15T09:39:08Z</dcterms:created>
  <dcterms:modified xsi:type="dcterms:W3CDTF">2023-10-24T15:06:09Z</dcterms:modified>
</cp:coreProperties>
</file>